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4"/>
  </p:sldMasterIdLst>
  <p:notesMasterIdLst>
    <p:notesMasterId r:id="rId24"/>
  </p:notesMasterIdLst>
  <p:handoutMasterIdLst>
    <p:handoutMasterId r:id="rId25"/>
  </p:handoutMasterIdLst>
  <p:sldIdLst>
    <p:sldId id="292" r:id="rId5"/>
    <p:sldId id="291" r:id="rId6"/>
    <p:sldId id="294" r:id="rId7"/>
    <p:sldId id="313" r:id="rId8"/>
    <p:sldId id="296" r:id="rId9"/>
    <p:sldId id="295" r:id="rId10"/>
    <p:sldId id="297" r:id="rId11"/>
    <p:sldId id="316" r:id="rId12"/>
    <p:sldId id="315" r:id="rId13"/>
    <p:sldId id="298" r:id="rId14"/>
    <p:sldId id="300" r:id="rId15"/>
    <p:sldId id="299" r:id="rId16"/>
    <p:sldId id="318" r:id="rId17"/>
    <p:sldId id="301" r:id="rId18"/>
    <p:sldId id="317" r:id="rId19"/>
    <p:sldId id="302" r:id="rId20"/>
    <p:sldId id="303" r:id="rId21"/>
    <p:sldId id="304" r:id="rId22"/>
    <p:sldId id="293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5082"/>
    <a:srgbClr val="F3E068"/>
    <a:srgbClr val="E98B0D"/>
    <a:srgbClr val="0037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39" autoAdjust="0"/>
  </p:normalViewPr>
  <p:slideViewPr>
    <p:cSldViewPr snapToGrid="0">
      <p:cViewPr varScale="1">
        <p:scale>
          <a:sx n="60" d="100"/>
          <a:sy n="60" d="100"/>
        </p:scale>
        <p:origin x="8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12/05/2024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12/05/2024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CA46E8E-89D0-493E-ABBF-B63A9C819C41}" type="datetime1">
              <a:rPr lang="it-IT" noProof="0" smtClean="0"/>
              <a:t>12/05/2024</a:t>
            </a:fld>
            <a:endParaRPr lang="it-IT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Piè di pagina</a:t>
            </a:r>
            <a:endParaRPr lang="it-IT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424155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9D1554E-7EF2-44AC-BA44-70A2B54D9DB9}" type="datetime1">
              <a:rPr lang="it-IT" noProof="0" smtClean="0"/>
              <a:t>12/05/2024</a:t>
            </a:fld>
            <a:endParaRPr lang="it-IT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Piè di pagina</a:t>
            </a:r>
            <a:endParaRPr lang="it-IT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653888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CA46E8E-89D0-493E-ABBF-B63A9C819C41}" type="datetime1">
              <a:rPr lang="it-IT" noProof="0" smtClean="0"/>
              <a:t>12/05/2024</a:t>
            </a:fld>
            <a:endParaRPr lang="it-IT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Piè di pagina</a:t>
            </a:r>
            <a:endParaRPr lang="it-IT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3549690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925679" y="3841"/>
            <a:ext cx="127212" cy="6858000"/>
          </a:xfrm>
          <a:prstGeom prst="rect">
            <a:avLst/>
          </a:prstGeom>
          <a:solidFill>
            <a:srgbClr val="F3E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12/05/2024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1E5082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38007" y="-1345"/>
            <a:ext cx="137546" cy="6858000"/>
          </a:xfrm>
          <a:prstGeom prst="rect">
            <a:avLst/>
          </a:prstGeom>
          <a:solidFill>
            <a:srgbClr val="E98B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4640A8C-1E5C-F82E-982D-F5BE2053E4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91" y="0"/>
            <a:ext cx="4849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48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12/05/2024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12/05/2024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12/05/2024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12/05/2024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12/05/2024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12/05/2024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12/05/2024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4542C42-F0C8-417A-980A-09B6C1CD6C24}" type="datetime1">
              <a:rPr lang="it-IT" noProof="0" smtClean="0"/>
              <a:t>12/05/2024</a:t>
            </a:fld>
            <a:endParaRPr lang="it-IT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Piè di pagina</a:t>
            </a:r>
            <a:endParaRPr lang="it-IT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2874829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12/05/2024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12/05/2024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CA46E8E-89D0-493E-ABBF-B63A9C819C41}" type="datetime1">
              <a:rPr lang="it-IT" noProof="0" smtClean="0"/>
              <a:t>12/05/2024</a:t>
            </a:fld>
            <a:endParaRPr lang="it-IT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Piè di pagina</a:t>
            </a:r>
            <a:endParaRPr lang="it-IT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361497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3B79944-34CF-4A72-AC1B-909189585767}" type="datetime1">
              <a:rPr lang="it-IT" noProof="0" smtClean="0"/>
              <a:t>12/05/2024</a:t>
            </a:fld>
            <a:endParaRPr lang="it-IT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Piè di pagina</a:t>
            </a:r>
            <a:endParaRPr lang="it-IT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2983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AAF3A87-C769-4508-A602-98056DD906C2}" type="datetime1">
              <a:rPr lang="it-IT" noProof="0" smtClean="0"/>
              <a:t>12/05/2024</a:t>
            </a:fld>
            <a:endParaRPr lang="it-IT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Piè di pagina</a:t>
            </a:r>
            <a:endParaRPr lang="it-IT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044914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F1DB439-C8A9-45DF-AFF2-9EFA3E72C152}" type="datetime1">
              <a:rPr lang="it-IT" noProof="0" smtClean="0"/>
              <a:t>12/05/2024</a:t>
            </a:fld>
            <a:endParaRPr lang="it-IT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Piè di pagina</a:t>
            </a:r>
            <a:endParaRPr lang="it-IT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77753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CA46E8E-89D0-493E-ABBF-B63A9C819C41}" type="datetime1">
              <a:rPr lang="it-IT" noProof="0" smtClean="0"/>
              <a:t>12/05/2024</a:t>
            </a:fld>
            <a:endParaRPr lang="it-IT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Piè di pagina</a:t>
            </a:r>
            <a:endParaRPr lang="it-IT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3579733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pPr rtl="0"/>
            <a:fld id="{09251FC1-1A75-47DA-9A6E-B43CF6E86A62}" type="datetime1">
              <a:rPr lang="it-IT" noProof="0" smtClean="0"/>
              <a:t>12/05/2024</a:t>
            </a:fld>
            <a:endParaRPr lang="it-IT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27952342-6D68-A666-20B2-83A18208E55B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CAE14E62-143C-E3BD-A076-F37E4F1A89EF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161F816A-3E17-48C0-3CC7-B8F7A38ED3D0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cxnSp>
        <p:nvCxnSpPr>
          <p:cNvPr id="13" name="Connecteur droit 19">
            <a:extLst>
              <a:ext uri="{FF2B5EF4-FFF2-40B4-BE49-F238E27FC236}">
                <a16:creationId xmlns:a16="http://schemas.microsoft.com/office/drawing/2014/main" id="{58BB55B5-CF71-6CFF-6B33-203B8A807BA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9">
            <a:extLst>
              <a:ext uri="{FF2B5EF4-FFF2-40B4-BE49-F238E27FC236}">
                <a16:creationId xmlns:a16="http://schemas.microsoft.com/office/drawing/2014/main" id="{A7406BAF-A136-A6F5-D244-05779EA15667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EBDD0E56-173B-C53E-354C-5A3916D9BB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gnaposto piè di pagina 2">
            <a:extLst>
              <a:ext uri="{FF2B5EF4-FFF2-40B4-BE49-F238E27FC236}">
                <a16:creationId xmlns:a16="http://schemas.microsoft.com/office/drawing/2014/main" id="{A79B6AEE-4460-B30F-213B-EF11DB8AD39B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69512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A04164A-D1F3-464B-BA5A-A4C4D8F35ADB}" type="datetime1">
              <a:rPr lang="it-IT" noProof="0" smtClean="0"/>
              <a:t>12/05/2024</a:t>
            </a:fld>
            <a:endParaRPr lang="it-IT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Piè di pagina</a:t>
            </a:r>
            <a:endParaRPr lang="it-IT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FC9AD665-1750-2D42-A891-D58DA2EE03F9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90320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12/05/2024</a:t>
            </a:fld>
            <a:endParaRPr lang="it-IT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Piè di pagina</a:t>
            </a:r>
            <a:endParaRPr lang="it-IT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arallelogramma 14">
            <a:extLst>
              <a:ext uri="{FF2B5EF4-FFF2-40B4-BE49-F238E27FC236}">
                <a16:creationId xmlns:a16="http://schemas.microsoft.com/office/drawing/2014/main" id="{0D3B2ED4-650D-4340-6F13-FA37C5DE757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1A6CC43-6DDE-4325-4FF8-20A0CBBF7735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897918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06" r:id="rId13"/>
    <p:sldLayoutId id="2147483708" r:id="rId14"/>
    <p:sldLayoutId id="2147483719" r:id="rId15"/>
    <p:sldLayoutId id="2147483720" r:id="rId16"/>
    <p:sldLayoutId id="2147483721" r:id="rId17"/>
    <p:sldLayoutId id="2147483725" r:id="rId18"/>
    <p:sldLayoutId id="2147483726" r:id="rId19"/>
    <p:sldLayoutId id="2147483722" r:id="rId20"/>
    <p:sldLayoutId id="2147483723" r:id="rId2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7" Type="http://schemas.openxmlformats.org/officeDocument/2006/relationships/image" Target="../media/image39.pn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"/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t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ENDOSCOPIA DI REVISIONE DOPO SLEEVE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sz="2800" b="1" dirty="0">
                <a:solidFill>
                  <a:srgbClr val="FFC000"/>
                </a:solidFill>
              </a:rPr>
              <a:t>A.D’ALESSANDRO</a:t>
            </a:r>
          </a:p>
          <a:p>
            <a:r>
              <a:rPr lang="it-IT" sz="2800" b="1" dirty="0">
                <a:solidFill>
                  <a:srgbClr val="FFC000"/>
                </a:solidFill>
              </a:rPr>
              <a:t>PINETA GRANDE HOSPITAL</a:t>
            </a:r>
          </a:p>
          <a:p>
            <a:r>
              <a:rPr lang="it-IT" sz="2800" b="1" dirty="0">
                <a:solidFill>
                  <a:srgbClr val="FFC000"/>
                </a:solidFill>
              </a:rPr>
              <a:t>CASTELVOLTURNO (CE)</a:t>
            </a:r>
          </a:p>
        </p:txBody>
      </p:sp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BAA3AD7-757F-07F2-0EA3-B6ED607D2992}"/>
              </a:ext>
            </a:extLst>
          </p:cNvPr>
          <p:cNvSpPr txBox="1"/>
          <p:nvPr/>
        </p:nvSpPr>
        <p:spPr>
          <a:xfrm>
            <a:off x="1662223" y="425304"/>
            <a:ext cx="8867555" cy="707882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ctr">
              <a:defRPr sz="3200" b="1">
                <a:solidFill>
                  <a:schemeClr val="accent2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rPr lang="it-IT" sz="4000" dirty="0"/>
              <a:t>OUTCOME - APOLLO</a:t>
            </a:r>
            <a:endParaRPr sz="40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98D30C1-E4E7-2BF1-37CE-F00D9E3710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56" t="42326" r="50000" b="31318"/>
          <a:stretch/>
        </p:blipFill>
        <p:spPr>
          <a:xfrm>
            <a:off x="6829645" y="2954926"/>
            <a:ext cx="4774019" cy="242022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939BBFE-B182-3F15-529C-D883FE9081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05" t="41551" r="30145" b="38914"/>
          <a:stretch/>
        </p:blipFill>
        <p:spPr>
          <a:xfrm>
            <a:off x="6698512" y="1616150"/>
            <a:ext cx="5341089" cy="120389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E553F07-857F-DAEF-892C-34D18A389A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69" t="26977" r="60581" b="66821"/>
          <a:stretch/>
        </p:blipFill>
        <p:spPr>
          <a:xfrm>
            <a:off x="9718161" y="5851898"/>
            <a:ext cx="2286000" cy="42530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19858AE-E3BA-707B-1AD2-7C00109D54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675" t="44806" r="51075" b="16590"/>
          <a:stretch/>
        </p:blipFill>
        <p:spPr>
          <a:xfrm>
            <a:off x="349099" y="3077581"/>
            <a:ext cx="2604977" cy="215494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EAF1639-8642-C796-893A-29D91C562B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414" t="31318" r="51337" b="35969"/>
          <a:stretch/>
        </p:blipFill>
        <p:spPr>
          <a:xfrm>
            <a:off x="3301999" y="3316435"/>
            <a:ext cx="3030865" cy="212462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49F0D47-B036-226E-981F-98B4466839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930" t="39225" r="23954" b="40620"/>
          <a:stretch/>
        </p:blipFill>
        <p:spPr>
          <a:xfrm>
            <a:off x="552894" y="1667529"/>
            <a:ext cx="5436152" cy="1118198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0CCC5E82-7ACD-2321-9706-864BAC92610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762" t="39225" r="50877" b="56912"/>
          <a:stretch/>
        </p:blipFill>
        <p:spPr>
          <a:xfrm>
            <a:off x="1603483" y="5887787"/>
            <a:ext cx="3213948" cy="26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4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6E839AD-825F-C2F9-6AE3-623671E649F2}"/>
              </a:ext>
            </a:extLst>
          </p:cNvPr>
          <p:cNvSpPr txBox="1"/>
          <p:nvPr/>
        </p:nvSpPr>
        <p:spPr>
          <a:xfrm>
            <a:off x="1662223" y="425304"/>
            <a:ext cx="8867555" cy="707882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ctr">
              <a:defRPr sz="3200" b="1">
                <a:solidFill>
                  <a:schemeClr val="accent2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rPr lang="it-IT" sz="4000" dirty="0"/>
              <a:t>PERSONAL DATA AND TECHNIQUE</a:t>
            </a:r>
            <a:endParaRPr sz="4000" dirty="0"/>
          </a:p>
        </p:txBody>
      </p:sp>
      <p:sp>
        <p:nvSpPr>
          <p:cNvPr id="4" name="Dati non pubblicati n = 38">
            <a:extLst>
              <a:ext uri="{FF2B5EF4-FFF2-40B4-BE49-F238E27FC236}">
                <a16:creationId xmlns:a16="http://schemas.microsoft.com/office/drawing/2014/main" id="{511AAE78-930B-DA3D-0222-7145B8D3A3FD}"/>
              </a:ext>
            </a:extLst>
          </p:cNvPr>
          <p:cNvSpPr txBox="1"/>
          <p:nvPr/>
        </p:nvSpPr>
        <p:spPr>
          <a:xfrm>
            <a:off x="1585462" y="4771843"/>
            <a:ext cx="2583737" cy="92332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pPr algn="ctr"/>
            <a:r>
              <a:rPr lang="en-US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Unpublished data n = 52 </a:t>
            </a:r>
            <a:r>
              <a:rPr lang="en-US" dirty="0"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ea typeface="Aptos" panose="020B0004020202020204" pitchFamily="34" charset="0"/>
              </a:rPr>
              <a:t>F.U. : </a:t>
            </a:r>
            <a:r>
              <a:rPr lang="en-US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18 months</a:t>
            </a:r>
            <a:endParaRPr lang="it-IT" sz="1800" dirty="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r>
              <a:rPr dirty="0"/>
              <a:t> </a:t>
            </a:r>
          </a:p>
        </p:txBody>
      </p:sp>
      <p:pic>
        <p:nvPicPr>
          <p:cNvPr id="5" name="Immagine" descr="Immagine">
            <a:extLst>
              <a:ext uri="{FF2B5EF4-FFF2-40B4-BE49-F238E27FC236}">
                <a16:creationId xmlns:a16="http://schemas.microsoft.com/office/drawing/2014/main" id="{081C9F3B-5873-672E-8B70-7F69C3E9B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892" y="1969110"/>
            <a:ext cx="2230095" cy="382016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177C21B2-98B6-69CF-2D60-7BA4D577107F}"/>
              </a:ext>
            </a:extLst>
          </p:cNvPr>
          <p:cNvGrpSpPr/>
          <p:nvPr/>
        </p:nvGrpSpPr>
        <p:grpSpPr>
          <a:xfrm>
            <a:off x="7859987" y="1969110"/>
            <a:ext cx="2703628" cy="3777629"/>
            <a:chOff x="8017691" y="1969110"/>
            <a:chExt cx="2703628" cy="3777629"/>
          </a:xfrm>
        </p:grpSpPr>
        <p:pic>
          <p:nvPicPr>
            <p:cNvPr id="6" name="Immagine" descr="Immagine">
              <a:extLst>
                <a:ext uri="{FF2B5EF4-FFF2-40B4-BE49-F238E27FC236}">
                  <a16:creationId xmlns:a16="http://schemas.microsoft.com/office/drawing/2014/main" id="{66A9FAD8-32A6-647B-4D8B-761609AB2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17691" y="3935717"/>
              <a:ext cx="2677820" cy="1811022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pic>
          <p:nvPicPr>
            <p:cNvPr id="7" name="Immagine" descr="Immagine">
              <a:extLst>
                <a:ext uri="{FF2B5EF4-FFF2-40B4-BE49-F238E27FC236}">
                  <a16:creationId xmlns:a16="http://schemas.microsoft.com/office/drawing/2014/main" id="{1FB32507-B8AD-9A6E-F5A8-6B24E2D3E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43498" y="1969110"/>
              <a:ext cx="2677821" cy="1923070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1B716BA5-7351-416F-DDE6-0F047EE065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773" t="22170" r="28314" b="7133"/>
          <a:stretch/>
        </p:blipFill>
        <p:spPr>
          <a:xfrm>
            <a:off x="5489944" y="1290422"/>
            <a:ext cx="5475769" cy="484844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EFD8DDB-43F4-0221-7860-EB1B9CC9FA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6489" y="1697562"/>
            <a:ext cx="2583736" cy="290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1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95EA7FF-82FB-064B-718F-7D90110CF7B2}"/>
              </a:ext>
            </a:extLst>
          </p:cNvPr>
          <p:cNvSpPr txBox="1"/>
          <p:nvPr/>
        </p:nvSpPr>
        <p:spPr>
          <a:xfrm>
            <a:off x="1662223" y="425304"/>
            <a:ext cx="8867555" cy="707882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ctr">
              <a:defRPr sz="3200" b="1">
                <a:solidFill>
                  <a:schemeClr val="accent2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rPr lang="it-IT" sz="4000" dirty="0"/>
              <a:t>OUTCOME - POSE</a:t>
            </a:r>
            <a:endParaRPr sz="4000" dirty="0"/>
          </a:p>
        </p:txBody>
      </p:sp>
      <p:pic>
        <p:nvPicPr>
          <p:cNvPr id="3" name="Immagine" descr="Immagine">
            <a:extLst>
              <a:ext uri="{FF2B5EF4-FFF2-40B4-BE49-F238E27FC236}">
                <a16:creationId xmlns:a16="http://schemas.microsoft.com/office/drawing/2014/main" id="{B8467B69-7C41-FDD5-21B6-478687745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60" y="1254049"/>
            <a:ext cx="7695064" cy="11503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" name="Immagine" descr="Immagine">
            <a:extLst>
              <a:ext uri="{FF2B5EF4-FFF2-40B4-BE49-F238E27FC236}">
                <a16:creationId xmlns:a16="http://schemas.microsoft.com/office/drawing/2014/main" id="{835E2735-3486-DAB9-100B-ED74BC613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571" y="2821988"/>
            <a:ext cx="3788510" cy="148558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" name="Immagine" descr="Immagine">
            <a:extLst>
              <a:ext uri="{FF2B5EF4-FFF2-40B4-BE49-F238E27FC236}">
                <a16:creationId xmlns:a16="http://schemas.microsoft.com/office/drawing/2014/main" id="{CE2EFC25-F71E-4DB0-DE33-995440F0D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1479" y="4752670"/>
            <a:ext cx="3103643" cy="123326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" name="Immagine" descr="Immagine">
            <a:extLst>
              <a:ext uri="{FF2B5EF4-FFF2-40B4-BE49-F238E27FC236}">
                <a16:creationId xmlns:a16="http://schemas.microsoft.com/office/drawing/2014/main" id="{459840EA-7A32-0997-ACBE-3D95F6C283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3564" y="1595614"/>
            <a:ext cx="4506764" cy="183108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7" name="Immagine" descr="Immagine">
            <a:extLst>
              <a:ext uri="{FF2B5EF4-FFF2-40B4-BE49-F238E27FC236}">
                <a16:creationId xmlns:a16="http://schemas.microsoft.com/office/drawing/2014/main" id="{72DB077C-45E8-9D76-049B-AA04D601F4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5242" y="3516517"/>
            <a:ext cx="4455085" cy="171397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" name="9.0%, 12.9%, and 15.7% total weight loss">
            <a:extLst>
              <a:ext uri="{FF2B5EF4-FFF2-40B4-BE49-F238E27FC236}">
                <a16:creationId xmlns:a16="http://schemas.microsoft.com/office/drawing/2014/main" id="{4C82E0FE-F1F1-0B81-B84A-63A25E4958C5}"/>
              </a:ext>
            </a:extLst>
          </p:cNvPr>
          <p:cNvSpPr txBox="1"/>
          <p:nvPr/>
        </p:nvSpPr>
        <p:spPr>
          <a:xfrm>
            <a:off x="6796782" y="5608603"/>
            <a:ext cx="5164230" cy="44095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lnSpc>
                <a:spcPts val="3000"/>
              </a:lnSpc>
              <a:spcBef>
                <a:spcPts val="1200"/>
              </a:spcBef>
              <a:defRPr sz="13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sz="2000" dirty="0"/>
              <a:t>n: 15 ; 9.0%, 12.9%, and 15.7% total weight loss </a:t>
            </a:r>
          </a:p>
        </p:txBody>
      </p:sp>
      <p:sp>
        <p:nvSpPr>
          <p:cNvPr id="9" name="3, 6, and 12 months, respectively">
            <a:extLst>
              <a:ext uri="{FF2B5EF4-FFF2-40B4-BE49-F238E27FC236}">
                <a16:creationId xmlns:a16="http://schemas.microsoft.com/office/drawing/2014/main" id="{5EC4C472-B97B-A7A6-5C1D-2A5A990DD754}"/>
              </a:ext>
            </a:extLst>
          </p:cNvPr>
          <p:cNvSpPr txBox="1"/>
          <p:nvPr/>
        </p:nvSpPr>
        <p:spPr>
          <a:xfrm>
            <a:off x="7467648" y="5912654"/>
            <a:ext cx="3541991" cy="44095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lnSpc>
                <a:spcPts val="3000"/>
              </a:lnSpc>
              <a:spcBef>
                <a:spcPts val="1200"/>
              </a:spcBef>
              <a:defRPr sz="13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sz="2000" dirty="0"/>
              <a:t>3, 6, and 12 months, respectively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BCECE56-85C0-3DD8-E469-50F2568DAFE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7868" t="62811" r="25959" b="33124"/>
          <a:stretch/>
        </p:blipFill>
        <p:spPr>
          <a:xfrm>
            <a:off x="10021111" y="6491469"/>
            <a:ext cx="1971800" cy="27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47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" descr="Immagine">
            <a:extLst>
              <a:ext uri="{FF2B5EF4-FFF2-40B4-BE49-F238E27FC236}">
                <a16:creationId xmlns:a16="http://schemas.microsoft.com/office/drawing/2014/main" id="{82B4BCDF-6787-B6FE-BCE3-AB5C61044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297" y="4828577"/>
            <a:ext cx="5617643" cy="1339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magine" descr="Immagine">
            <a:extLst>
              <a:ext uri="{FF2B5EF4-FFF2-40B4-BE49-F238E27FC236}">
                <a16:creationId xmlns:a16="http://schemas.microsoft.com/office/drawing/2014/main" id="{93BBFC57-A388-EFB6-634A-A69DD9AB6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709" y="1347417"/>
            <a:ext cx="5848660" cy="1575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magine" descr="Immagine">
            <a:extLst>
              <a:ext uri="{FF2B5EF4-FFF2-40B4-BE49-F238E27FC236}">
                <a16:creationId xmlns:a16="http://schemas.microsoft.com/office/drawing/2014/main" id="{5CF50B74-468B-9003-A092-F8F79D3EF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709" y="3021370"/>
            <a:ext cx="5848660" cy="160993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92EB06E-47C4-DA10-4B3D-08390F9742C9}"/>
              </a:ext>
            </a:extLst>
          </p:cNvPr>
          <p:cNvSpPr txBox="1"/>
          <p:nvPr/>
        </p:nvSpPr>
        <p:spPr>
          <a:xfrm>
            <a:off x="7155707" y="2041451"/>
            <a:ext cx="439124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800" dirty="0" err="1"/>
              <a:t>All</a:t>
            </a:r>
            <a:r>
              <a:rPr lang="it-IT" sz="2800" dirty="0"/>
              <a:t> </a:t>
            </a:r>
            <a:r>
              <a:rPr lang="it-IT" sz="2800" dirty="0" err="1"/>
              <a:t>bariatric</a:t>
            </a:r>
            <a:r>
              <a:rPr lang="it-IT" sz="2800" dirty="0"/>
              <a:t> </a:t>
            </a:r>
            <a:r>
              <a:rPr lang="it-IT" sz="2800" dirty="0" err="1"/>
              <a:t>endoscopic</a:t>
            </a:r>
            <a:r>
              <a:rPr lang="it-IT" sz="2800" dirty="0"/>
              <a:t> </a:t>
            </a:r>
            <a:r>
              <a:rPr lang="it-IT" sz="2800" dirty="0" err="1"/>
              <a:t>procedures</a:t>
            </a:r>
            <a:r>
              <a:rPr lang="it-IT" sz="2800" dirty="0"/>
              <a:t> are </a:t>
            </a:r>
            <a:r>
              <a:rPr lang="it-IT" sz="2800" dirty="0" err="1"/>
              <a:t>repeatable</a:t>
            </a:r>
            <a:endParaRPr lang="it-IT" sz="28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sz="2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800" dirty="0"/>
              <a:t>Data on </a:t>
            </a:r>
            <a:r>
              <a:rPr lang="it-IT" sz="2800" dirty="0" err="1"/>
              <a:t>efficacy</a:t>
            </a:r>
            <a:r>
              <a:rPr lang="it-IT" sz="2800" dirty="0"/>
              <a:t> are limited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sz="2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800" dirty="0" err="1"/>
              <a:t>Further</a:t>
            </a:r>
            <a:r>
              <a:rPr lang="it-IT" sz="2800" dirty="0"/>
              <a:t> studies are </a:t>
            </a:r>
            <a:r>
              <a:rPr lang="it-IT" sz="2800" dirty="0" err="1"/>
              <a:t>necessary</a:t>
            </a:r>
            <a:endParaRPr lang="it-IT" sz="28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044A589-4FC4-AEA0-80A8-E17DB286ACB2}"/>
              </a:ext>
            </a:extLst>
          </p:cNvPr>
          <p:cNvSpPr txBox="1"/>
          <p:nvPr/>
        </p:nvSpPr>
        <p:spPr>
          <a:xfrm>
            <a:off x="1662223" y="425304"/>
            <a:ext cx="8867555" cy="707882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ctr">
              <a:defRPr sz="3200" b="1">
                <a:solidFill>
                  <a:schemeClr val="accent2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rPr lang="it-IT" sz="4000" dirty="0"/>
              <a:t>REDO-</a:t>
            </a:r>
            <a:r>
              <a:rPr lang="it-IT" sz="4000" dirty="0" err="1"/>
              <a:t>rESG</a:t>
            </a:r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229516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628EC68-7D58-AB64-5FC8-EC68074EC48B}"/>
              </a:ext>
            </a:extLst>
          </p:cNvPr>
          <p:cNvSpPr txBox="1"/>
          <p:nvPr/>
        </p:nvSpPr>
        <p:spPr>
          <a:xfrm>
            <a:off x="1662223" y="425304"/>
            <a:ext cx="8867555" cy="707882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ctr">
              <a:defRPr sz="3200" b="1">
                <a:solidFill>
                  <a:schemeClr val="accent2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rPr lang="it-IT" sz="4000" dirty="0"/>
              <a:t>SEVERE ADVERSE EVENTS</a:t>
            </a:r>
            <a:endParaRPr sz="40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7E7D26A-7A11-2A22-7E8D-95DB1ED258CC}"/>
              </a:ext>
            </a:extLst>
          </p:cNvPr>
          <p:cNvSpPr txBox="1"/>
          <p:nvPr/>
        </p:nvSpPr>
        <p:spPr>
          <a:xfrm>
            <a:off x="595423" y="1507510"/>
            <a:ext cx="525688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Endoscopic</a:t>
            </a:r>
            <a:r>
              <a:rPr lang="it-IT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Sleeve </a:t>
            </a:r>
            <a:r>
              <a:rPr lang="it-IT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gastroplasty</a:t>
            </a:r>
            <a:r>
              <a:rPr lang="it-IT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in the management of weight </a:t>
            </a:r>
            <a:r>
              <a:rPr lang="it-IT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regain</a:t>
            </a:r>
            <a:r>
              <a:rPr lang="it-IT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after sleeve </a:t>
            </a:r>
            <a:r>
              <a:rPr lang="it-IT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gastrectomy</a:t>
            </a:r>
            <a:endParaRPr lang="it-IT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9C56B2F-3DAE-E3EA-C98B-AA2992C350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30" t="39225" r="23954" b="40620"/>
          <a:stretch/>
        </p:blipFill>
        <p:spPr>
          <a:xfrm>
            <a:off x="531629" y="2486230"/>
            <a:ext cx="5384479" cy="110756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D6AA928-C20A-9A32-2439-1EA3E35953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05" t="41551" r="30145" b="38914"/>
          <a:stretch/>
        </p:blipFill>
        <p:spPr>
          <a:xfrm>
            <a:off x="669855" y="3810866"/>
            <a:ext cx="5384479" cy="1203894"/>
          </a:xfrm>
          <a:prstGeom prst="rect">
            <a:avLst/>
          </a:prstGeo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D7C02A44-45B1-1D52-047E-F322E78B5DF8}"/>
              </a:ext>
            </a:extLst>
          </p:cNvPr>
          <p:cNvSpPr/>
          <p:nvPr/>
        </p:nvSpPr>
        <p:spPr>
          <a:xfrm>
            <a:off x="8474149" y="987040"/>
            <a:ext cx="1892595" cy="171184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36D3C5CB-B5BA-EADC-47CE-AC24555399CB}"/>
              </a:ext>
            </a:extLst>
          </p:cNvPr>
          <p:cNvSpPr/>
          <p:nvPr/>
        </p:nvSpPr>
        <p:spPr>
          <a:xfrm>
            <a:off x="8445793" y="2234597"/>
            <a:ext cx="1892595" cy="171184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D6C8B39F-04A6-EB0B-6059-7EEF1C9F3B43}"/>
              </a:ext>
            </a:extLst>
          </p:cNvPr>
          <p:cNvSpPr/>
          <p:nvPr/>
        </p:nvSpPr>
        <p:spPr>
          <a:xfrm>
            <a:off x="8449336" y="3407727"/>
            <a:ext cx="1892595" cy="171184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42B2A096-CE8D-CE86-6808-CE4D9F61E165}"/>
              </a:ext>
            </a:extLst>
          </p:cNvPr>
          <p:cNvSpPr/>
          <p:nvPr/>
        </p:nvSpPr>
        <p:spPr>
          <a:xfrm>
            <a:off x="8452879" y="4517061"/>
            <a:ext cx="1892595" cy="171184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D0CCABB-86D2-B57B-D0ED-C0DCF89BEF6A}"/>
              </a:ext>
            </a:extLst>
          </p:cNvPr>
          <p:cNvSpPr txBox="1"/>
          <p:nvPr/>
        </p:nvSpPr>
        <p:spPr>
          <a:xfrm>
            <a:off x="577700" y="5147398"/>
            <a:ext cx="525688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Personal data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B4DB0B7-771B-E838-D1E7-7CE2EDC0E329}"/>
              </a:ext>
            </a:extLst>
          </p:cNvPr>
          <p:cNvSpPr txBox="1"/>
          <p:nvPr/>
        </p:nvSpPr>
        <p:spPr>
          <a:xfrm>
            <a:off x="8899451" y="1318437"/>
            <a:ext cx="1116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/>
              <a:t>0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D5CFD12-3E10-C11C-CADB-A4EE9EF85746}"/>
              </a:ext>
            </a:extLst>
          </p:cNvPr>
          <p:cNvSpPr txBox="1"/>
          <p:nvPr/>
        </p:nvSpPr>
        <p:spPr>
          <a:xfrm>
            <a:off x="8892361" y="3778110"/>
            <a:ext cx="1116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/>
              <a:t>0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FD061B3-4CBD-4619-66E8-E382AE2EC69F}"/>
              </a:ext>
            </a:extLst>
          </p:cNvPr>
          <p:cNvSpPr txBox="1"/>
          <p:nvPr/>
        </p:nvSpPr>
        <p:spPr>
          <a:xfrm>
            <a:off x="8704515" y="2590808"/>
            <a:ext cx="13857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/>
              <a:t>Stenosis</a:t>
            </a:r>
            <a:r>
              <a:rPr lang="it-IT" sz="2000" dirty="0"/>
              <a:t>:</a:t>
            </a:r>
          </a:p>
          <a:p>
            <a:pPr algn="ctr"/>
            <a:r>
              <a:rPr lang="it-IT" sz="2000" dirty="0" err="1"/>
              <a:t>Endsocopic</a:t>
            </a:r>
            <a:endParaRPr lang="it-IT" sz="2000" dirty="0"/>
          </a:p>
          <a:p>
            <a:pPr algn="ctr"/>
            <a:r>
              <a:rPr lang="it-IT" sz="2000" dirty="0" err="1"/>
              <a:t>dilatation</a:t>
            </a:r>
            <a:endParaRPr lang="it-IT" sz="2000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5AA8CFF-2725-EE39-4360-4202243AF985}"/>
              </a:ext>
            </a:extLst>
          </p:cNvPr>
          <p:cNvSpPr txBox="1"/>
          <p:nvPr/>
        </p:nvSpPr>
        <p:spPr>
          <a:xfrm>
            <a:off x="8697422" y="4837824"/>
            <a:ext cx="1350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Late </a:t>
            </a:r>
            <a:r>
              <a:rPr lang="it-IT" dirty="0" err="1"/>
              <a:t>Bleeding</a:t>
            </a:r>
            <a:r>
              <a:rPr lang="it-IT" dirty="0"/>
              <a:t>:</a:t>
            </a:r>
          </a:p>
          <a:p>
            <a:pPr algn="ctr"/>
            <a:r>
              <a:rPr lang="it-IT" dirty="0" err="1"/>
              <a:t>Endoscopic</a:t>
            </a:r>
            <a:r>
              <a:rPr lang="it-IT" dirty="0"/>
              <a:t> </a:t>
            </a:r>
          </a:p>
          <a:p>
            <a:pPr algn="ctr"/>
            <a:r>
              <a:rPr lang="it-IT" dirty="0"/>
              <a:t>treatment</a:t>
            </a:r>
          </a:p>
        </p:txBody>
      </p:sp>
      <p:sp>
        <p:nvSpPr>
          <p:cNvPr id="16" name="Freccia a destra 15">
            <a:extLst>
              <a:ext uri="{FF2B5EF4-FFF2-40B4-BE49-F238E27FC236}">
                <a16:creationId xmlns:a16="http://schemas.microsoft.com/office/drawing/2014/main" id="{FAF8D79C-DA37-6E9F-E68B-AAE7F05D4C92}"/>
              </a:ext>
            </a:extLst>
          </p:cNvPr>
          <p:cNvSpPr/>
          <p:nvPr/>
        </p:nvSpPr>
        <p:spPr>
          <a:xfrm>
            <a:off x="6443330" y="1637414"/>
            <a:ext cx="1286540" cy="3273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reccia a destra 16">
            <a:extLst>
              <a:ext uri="{FF2B5EF4-FFF2-40B4-BE49-F238E27FC236}">
                <a16:creationId xmlns:a16="http://schemas.microsoft.com/office/drawing/2014/main" id="{3C957B0D-2C7E-E64D-0336-0DB7287C61EF}"/>
              </a:ext>
            </a:extLst>
          </p:cNvPr>
          <p:cNvSpPr/>
          <p:nvPr/>
        </p:nvSpPr>
        <p:spPr>
          <a:xfrm>
            <a:off x="6425605" y="2948770"/>
            <a:ext cx="1286540" cy="3273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reccia a destra 17">
            <a:extLst>
              <a:ext uri="{FF2B5EF4-FFF2-40B4-BE49-F238E27FC236}">
                <a16:creationId xmlns:a16="http://schemas.microsoft.com/office/drawing/2014/main" id="{B17AED17-50A7-5A08-B294-4C6D514A949F}"/>
              </a:ext>
            </a:extLst>
          </p:cNvPr>
          <p:cNvSpPr/>
          <p:nvPr/>
        </p:nvSpPr>
        <p:spPr>
          <a:xfrm>
            <a:off x="6375984" y="4090003"/>
            <a:ext cx="1286540" cy="3273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reccia a destra 18">
            <a:extLst>
              <a:ext uri="{FF2B5EF4-FFF2-40B4-BE49-F238E27FC236}">
                <a16:creationId xmlns:a16="http://schemas.microsoft.com/office/drawing/2014/main" id="{BECA36FA-B1EB-CA9F-4B55-4F784AB2363A}"/>
              </a:ext>
            </a:extLst>
          </p:cNvPr>
          <p:cNvSpPr/>
          <p:nvPr/>
        </p:nvSpPr>
        <p:spPr>
          <a:xfrm>
            <a:off x="6390159" y="5156803"/>
            <a:ext cx="1286540" cy="3273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439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D278D67-9E91-C5CE-9516-6736289EA0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14" t="50000" r="37209" b="15194"/>
          <a:stretch/>
        </p:blipFill>
        <p:spPr>
          <a:xfrm>
            <a:off x="2927497" y="1351040"/>
            <a:ext cx="8187072" cy="308388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CB6650B-B16A-0DFA-211F-A88AC726A269}"/>
              </a:ext>
            </a:extLst>
          </p:cNvPr>
          <p:cNvSpPr txBox="1"/>
          <p:nvPr/>
        </p:nvSpPr>
        <p:spPr>
          <a:xfrm>
            <a:off x="1127051" y="1467295"/>
            <a:ext cx="4635796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400" dirty="0"/>
              <a:t>EFFICACE?</a:t>
            </a:r>
          </a:p>
          <a:p>
            <a:endParaRPr lang="it-IT" sz="2400" dirty="0"/>
          </a:p>
          <a:p>
            <a:r>
              <a:rPr lang="it-IT" sz="2400" dirty="0"/>
              <a:t>   Si….ma meno della chirurgia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5CDC2C7-07A3-AF35-2E5C-9C759E392370}"/>
              </a:ext>
            </a:extLst>
          </p:cNvPr>
          <p:cNvSpPr txBox="1"/>
          <p:nvPr/>
        </p:nvSpPr>
        <p:spPr>
          <a:xfrm>
            <a:off x="1127051" y="4169109"/>
            <a:ext cx="5454502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400" dirty="0"/>
              <a:t>SICURA?</a:t>
            </a:r>
          </a:p>
          <a:p>
            <a:endParaRPr lang="it-IT" sz="2400" dirty="0"/>
          </a:p>
          <a:p>
            <a:r>
              <a:rPr lang="it-IT" sz="2400" dirty="0"/>
              <a:t>   Si….ma i dati non sono ancora sufficienti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4B8EE5C-C0F7-2938-A788-4ECA8CD8E4CD}"/>
              </a:ext>
            </a:extLst>
          </p:cNvPr>
          <p:cNvSpPr txBox="1"/>
          <p:nvPr/>
        </p:nvSpPr>
        <p:spPr>
          <a:xfrm>
            <a:off x="1662223" y="425304"/>
            <a:ext cx="8867555" cy="707882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ctr">
              <a:defRPr sz="3200" b="1">
                <a:solidFill>
                  <a:schemeClr val="accent2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rPr lang="it-IT" sz="4000" dirty="0"/>
              <a:t>SUMMERIZING</a:t>
            </a:r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398158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FDFD9EC-C684-8DCB-9AED-6D2017D4C2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22" t="17984" r="37384" b="11784"/>
          <a:stretch/>
        </p:blipFill>
        <p:spPr>
          <a:xfrm>
            <a:off x="563526" y="1233376"/>
            <a:ext cx="7070651" cy="4816549"/>
          </a:xfrm>
          <a:prstGeom prst="rect">
            <a:avLst/>
          </a:prstGeom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607909BD-9881-8ECE-0072-FA402295CF69}"/>
              </a:ext>
            </a:extLst>
          </p:cNvPr>
          <p:cNvSpPr/>
          <p:nvPr/>
        </p:nvSpPr>
        <p:spPr>
          <a:xfrm>
            <a:off x="5326912" y="1127051"/>
            <a:ext cx="2307265" cy="186069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9F290995-58D8-C07A-2E56-DC53D8760384}"/>
              </a:ext>
            </a:extLst>
          </p:cNvPr>
          <p:cNvSpPr/>
          <p:nvPr/>
        </p:nvSpPr>
        <p:spPr>
          <a:xfrm>
            <a:off x="886036" y="1194389"/>
            <a:ext cx="2307265" cy="186069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1BA4BC4C-11A7-F846-F2FC-06AEBA7B78ED}"/>
              </a:ext>
            </a:extLst>
          </p:cNvPr>
          <p:cNvSpPr/>
          <p:nvPr/>
        </p:nvSpPr>
        <p:spPr>
          <a:xfrm>
            <a:off x="5153245" y="3994303"/>
            <a:ext cx="2307265" cy="186069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D7DBECB-9C75-82DA-C7F2-C5853C9161AD}"/>
              </a:ext>
            </a:extLst>
          </p:cNvPr>
          <p:cNvSpPr txBox="1"/>
          <p:nvPr/>
        </p:nvSpPr>
        <p:spPr>
          <a:xfrm>
            <a:off x="1662223" y="425304"/>
            <a:ext cx="8867555" cy="707882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ctr">
              <a:defRPr sz="3200" b="1">
                <a:solidFill>
                  <a:schemeClr val="accent2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rPr lang="it-IT" sz="4000" dirty="0"/>
              <a:t>SO…MAKE IT MAKE SENSE</a:t>
            </a:r>
            <a:endParaRPr sz="40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943F23B-CC1F-A957-D76C-864509D95E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52" t="34574" r="50001" b="29303"/>
          <a:stretch/>
        </p:blipFill>
        <p:spPr>
          <a:xfrm>
            <a:off x="8240232" y="2447265"/>
            <a:ext cx="3480391" cy="2477387"/>
          </a:xfrm>
          <a:prstGeom prst="rect">
            <a:avLst/>
          </a:prstGeom>
        </p:spPr>
      </p:pic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538CCC2B-C339-64B1-EEDF-37D07318F112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7634177" y="2057400"/>
            <a:ext cx="2133611" cy="2817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95A90A3-3776-DF47-7D5B-36CBEA4C8F42}"/>
              </a:ext>
            </a:extLst>
          </p:cNvPr>
          <p:cNvSpPr txBox="1"/>
          <p:nvPr/>
        </p:nvSpPr>
        <p:spPr>
          <a:xfrm>
            <a:off x="8133907" y="5273749"/>
            <a:ext cx="3916322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/>
              <a:t>NO DATA ON LATE COMPLICATION OF BARIATRIC ENDOSCOPY</a:t>
            </a:r>
          </a:p>
        </p:txBody>
      </p:sp>
    </p:spTree>
    <p:extLst>
      <p:ext uri="{BB962C8B-B14F-4D97-AF65-F5344CB8AC3E}">
        <p14:creationId xmlns:p14="http://schemas.microsoft.com/office/powerpoint/2010/main" val="151295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88DA2C8-914C-6AEC-9104-CE890A471237}"/>
              </a:ext>
            </a:extLst>
          </p:cNvPr>
          <p:cNvSpPr txBox="1"/>
          <p:nvPr/>
        </p:nvSpPr>
        <p:spPr>
          <a:xfrm>
            <a:off x="1662223" y="425304"/>
            <a:ext cx="8867555" cy="707882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ctr">
              <a:defRPr sz="3200" b="1">
                <a:solidFill>
                  <a:schemeClr val="accent2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rPr lang="it-IT" sz="4000" dirty="0"/>
              <a:t>STEP-UP? STEP DOWN? STEP BY STEP?</a:t>
            </a:r>
            <a:endParaRPr sz="4000" dirty="0"/>
          </a:p>
        </p:txBody>
      </p:sp>
      <p:pic>
        <p:nvPicPr>
          <p:cNvPr id="1028" name="Picture 4" descr="Step-up or step-down transformer">
            <a:extLst>
              <a:ext uri="{FF2B5EF4-FFF2-40B4-BE49-F238E27FC236}">
                <a16:creationId xmlns:a16="http://schemas.microsoft.com/office/drawing/2014/main" id="{15079D65-6544-EC9C-FAED-AC6845E31C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93"/>
          <a:stretch/>
        </p:blipFill>
        <p:spPr bwMode="auto">
          <a:xfrm>
            <a:off x="3684772" y="1378296"/>
            <a:ext cx="4435530" cy="268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ep Up Images - Free Download on Freepik">
            <a:extLst>
              <a:ext uri="{FF2B5EF4-FFF2-40B4-BE49-F238E27FC236}">
                <a16:creationId xmlns:a16="http://schemas.microsoft.com/office/drawing/2014/main" id="{6596806F-3478-4A8A-66B1-3D7741F3B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98" y="2718450"/>
            <a:ext cx="3430794" cy="343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 descr="Immagine che contiene logo, Carattere, penna, design&#10;&#10;Descrizione generata automaticamente">
            <a:extLst>
              <a:ext uri="{FF2B5EF4-FFF2-40B4-BE49-F238E27FC236}">
                <a16:creationId xmlns:a16="http://schemas.microsoft.com/office/drawing/2014/main" id="{3AB3131F-8E31-2A3B-CA28-3E367FFEA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902" y="3429000"/>
            <a:ext cx="4019915" cy="2720244"/>
          </a:xfrm>
          <a:prstGeom prst="rect">
            <a:avLst/>
          </a:prstGeom>
        </p:spPr>
      </p:pic>
      <p:pic>
        <p:nvPicPr>
          <p:cNvPr id="1026" name="Picture 2" descr="bersaglio realistico delle freccette con ombra 619031 - Scarica ...">
            <a:extLst>
              <a:ext uri="{FF2B5EF4-FFF2-40B4-BE49-F238E27FC236}">
                <a16:creationId xmlns:a16="http://schemas.microsoft.com/office/drawing/2014/main" id="{40FBBD8D-ADAD-FEB2-9B2B-A5F5FF3E4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1082">
            <a:off x="4243704" y="1759690"/>
            <a:ext cx="3876257" cy="353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F7C2A22-875C-55E9-0DC3-DA334AFC2CA5}"/>
              </a:ext>
            </a:extLst>
          </p:cNvPr>
          <p:cNvSpPr txBox="1"/>
          <p:nvPr/>
        </p:nvSpPr>
        <p:spPr>
          <a:xfrm>
            <a:off x="3182284" y="2293961"/>
            <a:ext cx="5928948" cy="31085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800" dirty="0"/>
              <a:t>Age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800" dirty="0"/>
              <a:t>Family and personal history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800" dirty="0" err="1"/>
              <a:t>Eating</a:t>
            </a:r>
            <a:r>
              <a:rPr lang="it-IT" sz="2800" dirty="0"/>
              <a:t> </a:t>
            </a:r>
            <a:r>
              <a:rPr lang="it-IT" sz="2800" dirty="0" err="1"/>
              <a:t>beahviour</a:t>
            </a:r>
            <a:endParaRPr lang="it-IT" sz="2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800" dirty="0"/>
              <a:t>Social and </a:t>
            </a:r>
            <a:r>
              <a:rPr lang="it-IT" sz="2800" dirty="0" err="1"/>
              <a:t>psychological</a:t>
            </a:r>
            <a:r>
              <a:rPr lang="it-IT" sz="2800" dirty="0"/>
              <a:t> background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800" dirty="0" err="1"/>
              <a:t>Comorbidities</a:t>
            </a:r>
            <a:endParaRPr lang="it-IT" sz="2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800" dirty="0"/>
              <a:t>Cardio-</a:t>
            </a:r>
            <a:r>
              <a:rPr lang="it-IT" sz="2800" dirty="0" err="1"/>
              <a:t>vascular</a:t>
            </a:r>
            <a:r>
              <a:rPr lang="it-IT" sz="2800" dirty="0"/>
              <a:t> risk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800" dirty="0"/>
              <a:t>..</a:t>
            </a:r>
          </a:p>
        </p:txBody>
      </p:sp>
      <p:pic>
        <p:nvPicPr>
          <p:cNvPr id="6" name="Picture 4" descr="Best Sales and Marketing Strategies for your Business | Softrick Solutions">
            <a:extLst>
              <a:ext uri="{FF2B5EF4-FFF2-40B4-BE49-F238E27FC236}">
                <a16:creationId xmlns:a16="http://schemas.microsoft.com/office/drawing/2014/main" id="{C0DFB94C-9739-13FC-31F6-5ABD5B021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97" y="1378296"/>
            <a:ext cx="9244753" cy="462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69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894C499-448B-3FE0-4DFE-FB52CB1BF453}"/>
              </a:ext>
            </a:extLst>
          </p:cNvPr>
          <p:cNvSpPr txBox="1"/>
          <p:nvPr/>
        </p:nvSpPr>
        <p:spPr>
          <a:xfrm>
            <a:off x="1662223" y="425304"/>
            <a:ext cx="8867555" cy="707882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ctr">
              <a:defRPr sz="3200" b="1">
                <a:solidFill>
                  <a:schemeClr val="accent2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rPr lang="it-IT" sz="4000" dirty="0"/>
              <a:t>CONCLUSIONS</a:t>
            </a:r>
            <a:endParaRPr sz="40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BE3F7D4-0965-A3C5-9380-91CC2F5F6B0C}"/>
              </a:ext>
            </a:extLst>
          </p:cNvPr>
          <p:cNvSpPr txBox="1"/>
          <p:nvPr/>
        </p:nvSpPr>
        <p:spPr>
          <a:xfrm>
            <a:off x="1020726" y="1307805"/>
            <a:ext cx="10515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dirty="0"/>
              <a:t>OBESITY IS A CHRONIC DISEASE WITH A HIGH RATE OF RELAPSE AFTER TREATMENT</a:t>
            </a:r>
          </a:p>
          <a:p>
            <a:pPr marL="342900" indent="-342900">
              <a:buFont typeface="+mj-lt"/>
              <a:buAutoNum type="arabicPeriod"/>
            </a:pPr>
            <a:endParaRPr lang="it-IT" dirty="0"/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PATIENTS REFERRING FOR WEIGHT REGAIN AFTER BARIATRIC SURGERY ARE COMPLEX</a:t>
            </a:r>
          </a:p>
          <a:p>
            <a:pPr marL="342900" indent="-342900">
              <a:buFont typeface="+mj-lt"/>
              <a:buAutoNum type="arabicPeriod"/>
            </a:pPr>
            <a:endParaRPr lang="it-IT" dirty="0"/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ENDOSCOPIC REVISION OF SLEEVE GASTRECTOMY REPRESENTS A SAFE AND EFFECTIVE TECHNIQUE ACCORDING TO AVAILABLE DATA</a:t>
            </a:r>
          </a:p>
          <a:p>
            <a:pPr marL="342900" indent="-342900">
              <a:buFont typeface="+mj-lt"/>
              <a:buAutoNum type="arabicPeriod"/>
            </a:pPr>
            <a:endParaRPr lang="it-IT" dirty="0"/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ENDOSCOPIC PROCEDURES ARE REPEATABLE</a:t>
            </a:r>
          </a:p>
          <a:p>
            <a:pPr marL="342900" indent="-342900">
              <a:buFont typeface="+mj-lt"/>
              <a:buAutoNum type="arabicPeriod"/>
            </a:pPr>
            <a:endParaRPr lang="it-IT" dirty="0"/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DATA ON LATE COMPLICATIONS OF BARIATRIC ENDOSCOPY ARE LACKING</a:t>
            </a:r>
          </a:p>
          <a:p>
            <a:pPr marL="342900" indent="-342900">
              <a:buFont typeface="+mj-lt"/>
              <a:buAutoNum type="arabicPeriod"/>
            </a:pPr>
            <a:endParaRPr lang="it-IT" dirty="0"/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WE SHOULD ACHIEVE A TARGET THERAPY FOR DIFFERENT OBESE PATIENTS WORKING TOGETHER WITH ALL SPECIALISTS (NUTRIZIONISTS, PSYCHOLOGISTS, SURGEONS, ENDOCRINOLOGISTS….)</a:t>
            </a:r>
          </a:p>
        </p:txBody>
      </p:sp>
    </p:spTree>
    <p:extLst>
      <p:ext uri="{BB962C8B-B14F-4D97-AF65-F5344CB8AC3E}">
        <p14:creationId xmlns:p14="http://schemas.microsoft.com/office/powerpoint/2010/main" val="291240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6EB51BB-4499-A675-673C-EA68DCE801E4}"/>
              </a:ext>
            </a:extLst>
          </p:cNvPr>
          <p:cNvSpPr txBox="1"/>
          <p:nvPr/>
        </p:nvSpPr>
        <p:spPr>
          <a:xfrm>
            <a:off x="1662223" y="425304"/>
            <a:ext cx="8867555" cy="1323435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ctr">
              <a:defRPr sz="3200" b="1">
                <a:solidFill>
                  <a:schemeClr val="accent2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rPr sz="4000" dirty="0"/>
              <a:t>WEIGHT REGAIN</a:t>
            </a:r>
            <a:r>
              <a:rPr lang="it-IT" sz="4000" dirty="0"/>
              <a:t> AFTER SLEEVE GASTRECTOMY</a:t>
            </a:r>
            <a:endParaRPr sz="4000" dirty="0"/>
          </a:p>
        </p:txBody>
      </p:sp>
      <p:sp>
        <p:nvSpPr>
          <p:cNvPr id="3" name="CasellaDiTesto 5">
            <a:extLst>
              <a:ext uri="{FF2B5EF4-FFF2-40B4-BE49-F238E27FC236}">
                <a16:creationId xmlns:a16="http://schemas.microsoft.com/office/drawing/2014/main" id="{158EBE20-1752-F884-9BD3-56412B0AD156}"/>
              </a:ext>
            </a:extLst>
          </p:cNvPr>
          <p:cNvSpPr txBox="1"/>
          <p:nvPr/>
        </p:nvSpPr>
        <p:spPr>
          <a:xfrm>
            <a:off x="1291969" y="2177465"/>
            <a:ext cx="10509400" cy="34163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571500" indent="-571500">
              <a:buFont typeface="Wingdings" panose="05000000000000000000" pitchFamily="2" charset="2"/>
              <a:buChar char="§"/>
              <a:defRPr>
                <a:latin typeface="STIX-Regular"/>
                <a:ea typeface="STIX-Regular"/>
                <a:cs typeface="STIX-Regular"/>
                <a:sym typeface="STIX-Regular"/>
              </a:defRPr>
            </a:pPr>
            <a:r>
              <a:rPr sz="3600" dirty="0"/>
              <a:t>5-37%</a:t>
            </a:r>
            <a:endParaRPr lang="it-IT" sz="3600" dirty="0"/>
          </a:p>
          <a:p>
            <a:pPr marL="571500" indent="-571500">
              <a:buFont typeface="Wingdings" panose="05000000000000000000" pitchFamily="2" charset="2"/>
              <a:buChar char="§"/>
              <a:defRPr>
                <a:latin typeface="STIX-Regular"/>
                <a:ea typeface="STIX-Regular"/>
                <a:cs typeface="STIX-Regular"/>
                <a:sym typeface="STIX-Regular"/>
              </a:defRPr>
            </a:pPr>
            <a:endParaRPr lang="it-IT" sz="3600" dirty="0"/>
          </a:p>
          <a:p>
            <a:pPr marL="571500" indent="-571500">
              <a:buFont typeface="Wingdings" panose="05000000000000000000" pitchFamily="2" charset="2"/>
              <a:buChar char="§"/>
              <a:defRPr>
                <a:latin typeface="STIX-Regular"/>
                <a:ea typeface="STIX-Regular"/>
                <a:cs typeface="STIX-Regular"/>
                <a:sym typeface="STIX-Regular"/>
              </a:defRPr>
            </a:pPr>
            <a:r>
              <a:rPr sz="3600" dirty="0"/>
              <a:t>6%:2a</a:t>
            </a:r>
            <a:r>
              <a:rPr lang="it-IT" sz="3600" dirty="0"/>
              <a:t> - </a:t>
            </a:r>
            <a:r>
              <a:rPr sz="3600" dirty="0"/>
              <a:t>76%:6a</a:t>
            </a:r>
            <a:endParaRPr lang="it-IT" sz="3600" dirty="0"/>
          </a:p>
          <a:p>
            <a:pPr marL="571500" indent="-571500">
              <a:buFont typeface="Wingdings" panose="05000000000000000000" pitchFamily="2" charset="2"/>
              <a:buChar char="§"/>
              <a:defRPr>
                <a:latin typeface="STIX-Regular"/>
                <a:ea typeface="STIX-Regular"/>
                <a:cs typeface="STIX-Regular"/>
                <a:sym typeface="STIX-Regular"/>
              </a:defRPr>
            </a:pPr>
            <a:endParaRPr lang="it-IT" sz="3600" dirty="0"/>
          </a:p>
          <a:p>
            <a:pPr marL="571500" indent="-571500">
              <a:buFont typeface="Wingdings" panose="05000000000000000000" pitchFamily="2" charset="2"/>
              <a:buChar char="§"/>
              <a:defRPr>
                <a:latin typeface="STIX-Regular"/>
                <a:ea typeface="STIX-Regular"/>
                <a:cs typeface="STIX-Regular"/>
                <a:sym typeface="STIX-Regular"/>
              </a:defRPr>
            </a:pPr>
            <a:r>
              <a:rPr sz="3600" dirty="0"/>
              <a:t>20% re op  7a</a:t>
            </a:r>
            <a:endParaRPr lang="it-IT" sz="3600" dirty="0"/>
          </a:p>
          <a:p>
            <a:pPr>
              <a:defRPr>
                <a:latin typeface="STIX-Regular"/>
                <a:ea typeface="STIX-Regular"/>
                <a:cs typeface="STIX-Regular"/>
                <a:sym typeface="STIX-Regular"/>
              </a:defRPr>
            </a:pPr>
            <a:endParaRPr sz="36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7E22E36-4312-CBB8-B91F-8CA68DCCD4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08" b="21682"/>
          <a:stretch/>
        </p:blipFill>
        <p:spPr>
          <a:xfrm rot="20468323">
            <a:off x="6172446" y="2931674"/>
            <a:ext cx="4967324" cy="125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59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" descr="Immagine">
            <a:extLst>
              <a:ext uri="{FF2B5EF4-FFF2-40B4-BE49-F238E27FC236}">
                <a16:creationId xmlns:a16="http://schemas.microsoft.com/office/drawing/2014/main" id="{A4D5C2C5-C470-77FF-1477-5DF0E1A702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02"/>
          <a:stretch/>
        </p:blipFill>
        <p:spPr>
          <a:xfrm>
            <a:off x="1220967" y="2877570"/>
            <a:ext cx="9750065" cy="317096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" name="Immagine" descr="Immagine">
            <a:extLst>
              <a:ext uri="{FF2B5EF4-FFF2-40B4-BE49-F238E27FC236}">
                <a16:creationId xmlns:a16="http://schemas.microsoft.com/office/drawing/2014/main" id="{98568DD7-725C-8EF1-FCE8-D94E5038B3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798"/>
          <a:stretch/>
        </p:blipFill>
        <p:spPr>
          <a:xfrm>
            <a:off x="1526220" y="1666221"/>
            <a:ext cx="6360427" cy="105456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" name="Immagine" descr="Immagine">
            <a:extLst>
              <a:ext uri="{FF2B5EF4-FFF2-40B4-BE49-F238E27FC236}">
                <a16:creationId xmlns:a16="http://schemas.microsoft.com/office/drawing/2014/main" id="{AC647404-D661-CEB6-A8F9-F128FEEB20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581"/>
          <a:stretch/>
        </p:blipFill>
        <p:spPr>
          <a:xfrm>
            <a:off x="378629" y="6468499"/>
            <a:ext cx="6360427" cy="25179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53F1DE5-2019-446B-CBF2-8E992DD1968A}"/>
              </a:ext>
            </a:extLst>
          </p:cNvPr>
          <p:cNvSpPr txBox="1"/>
          <p:nvPr/>
        </p:nvSpPr>
        <p:spPr>
          <a:xfrm>
            <a:off x="1662223" y="425304"/>
            <a:ext cx="8867555" cy="707882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ctr">
              <a:defRPr sz="3200" b="1">
                <a:solidFill>
                  <a:schemeClr val="accent2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rPr sz="4000" dirty="0"/>
              <a:t>WEIGHT REGAIN: </a:t>
            </a:r>
            <a:r>
              <a:rPr lang="it-IT" sz="4000" dirty="0"/>
              <a:t>WHAT WENT WRONG</a:t>
            </a:r>
            <a:r>
              <a:rPr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2869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6EB51BB-4499-A675-673C-EA68DCE801E4}"/>
              </a:ext>
            </a:extLst>
          </p:cNvPr>
          <p:cNvSpPr txBox="1"/>
          <p:nvPr/>
        </p:nvSpPr>
        <p:spPr>
          <a:xfrm>
            <a:off x="1662223" y="425304"/>
            <a:ext cx="8867555" cy="707882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ctr">
              <a:defRPr sz="3200" b="1">
                <a:solidFill>
                  <a:schemeClr val="accent2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rPr sz="4000" dirty="0"/>
              <a:t>WEIGHT REGAIN: </a:t>
            </a:r>
            <a:r>
              <a:rPr lang="it-IT" sz="4000" dirty="0"/>
              <a:t>WHAT WENT WRONG</a:t>
            </a:r>
            <a:r>
              <a:rPr sz="4000" dirty="0"/>
              <a:t>?</a:t>
            </a:r>
          </a:p>
        </p:txBody>
      </p:sp>
      <p:sp>
        <p:nvSpPr>
          <p:cNvPr id="3" name="CasellaDiTesto 5">
            <a:extLst>
              <a:ext uri="{FF2B5EF4-FFF2-40B4-BE49-F238E27FC236}">
                <a16:creationId xmlns:a16="http://schemas.microsoft.com/office/drawing/2014/main" id="{158EBE20-1752-F884-9BD3-56412B0AD156}"/>
              </a:ext>
            </a:extLst>
          </p:cNvPr>
          <p:cNvSpPr txBox="1"/>
          <p:nvPr/>
        </p:nvSpPr>
        <p:spPr>
          <a:xfrm>
            <a:off x="601617" y="1847879"/>
            <a:ext cx="10509400" cy="1754322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285750" indent="-285750">
              <a:buSzPct val="100000"/>
              <a:buFont typeface="Arial" panose="020B0604020202020204"/>
              <a:buChar char="•"/>
              <a:defRPr>
                <a:latin typeface="STIX-Regular"/>
                <a:ea typeface="STIX-Regular"/>
                <a:cs typeface="STIX-Regular"/>
                <a:sym typeface="STIX-Regular"/>
              </a:defRPr>
            </a:pPr>
            <a:r>
              <a:rPr lang="it-IT" sz="3600" dirty="0"/>
              <a:t>Wide sleeve</a:t>
            </a:r>
          </a:p>
          <a:p>
            <a:pPr>
              <a:buSzPct val="100000"/>
              <a:defRPr>
                <a:latin typeface="STIX-Regular"/>
                <a:ea typeface="STIX-Regular"/>
                <a:cs typeface="STIX-Regular"/>
                <a:sym typeface="STIX-Regular"/>
              </a:defRPr>
            </a:pPr>
            <a:endParaRPr sz="3600" dirty="0"/>
          </a:p>
          <a:p>
            <a:pPr marL="285750" indent="-285750">
              <a:buSzPct val="100000"/>
              <a:buFont typeface="Arial" panose="020B0604020202020204"/>
              <a:buChar char="•"/>
              <a:defRPr>
                <a:latin typeface="STIX-Regular"/>
                <a:ea typeface="STIX-Regular"/>
                <a:cs typeface="STIX-Regular"/>
                <a:sym typeface="STIX-Regular"/>
              </a:defRPr>
            </a:pPr>
            <a:r>
              <a:rPr lang="it-IT" sz="3600" dirty="0"/>
              <a:t>Sleeve </a:t>
            </a:r>
            <a:r>
              <a:rPr lang="it-IT" sz="3600" dirty="0" err="1"/>
              <a:t>dilatation</a:t>
            </a:r>
            <a:endParaRPr sz="3600" dirty="0"/>
          </a:p>
        </p:txBody>
      </p:sp>
      <p:pic>
        <p:nvPicPr>
          <p:cNvPr id="5122" name="Picture 2" descr="Endoscopic appearance of gastric sleeve following stent removal and... |  Download Scientific Diagram">
            <a:extLst>
              <a:ext uri="{FF2B5EF4-FFF2-40B4-BE49-F238E27FC236}">
                <a16:creationId xmlns:a16="http://schemas.microsoft.com/office/drawing/2014/main" id="{747DADCC-98D3-CD53-E9FD-EF10A9A63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451" y="1653787"/>
            <a:ext cx="234315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ndoscopic measurement of sleeve diameter is mainly performed visually,...  | Download Scientific Diagram">
            <a:extLst>
              <a:ext uri="{FF2B5EF4-FFF2-40B4-BE49-F238E27FC236}">
                <a16:creationId xmlns:a16="http://schemas.microsoft.com/office/drawing/2014/main" id="{956D0C09-2F83-6F99-9827-F7ED16A55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74" y="3975548"/>
            <a:ext cx="4957729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265F0DE-68E3-5382-FFFA-5E9498320EB6}"/>
              </a:ext>
            </a:extLst>
          </p:cNvPr>
          <p:cNvSpPr txBox="1"/>
          <p:nvPr/>
        </p:nvSpPr>
        <p:spPr>
          <a:xfrm>
            <a:off x="1158950" y="4189229"/>
            <a:ext cx="2264734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400" dirty="0"/>
              <a:t>…YES, WE CAN…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C2E1243-A031-997B-FABF-89A8EE1682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940"/>
          <a:stretch/>
        </p:blipFill>
        <p:spPr>
          <a:xfrm rot="815680">
            <a:off x="3491386" y="4158936"/>
            <a:ext cx="1769516" cy="175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4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4">
            <a:extLst>
              <a:ext uri="{FF2B5EF4-FFF2-40B4-BE49-F238E27FC236}">
                <a16:creationId xmlns:a16="http://schemas.microsoft.com/office/drawing/2014/main" id="{13251350-561D-4E51-6FED-8645A3FB99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407" t="47334" r="25561" b="17999"/>
          <a:stretch>
            <a:fillRect/>
          </a:stretch>
        </p:blipFill>
        <p:spPr>
          <a:xfrm>
            <a:off x="1321289" y="2960419"/>
            <a:ext cx="4286251" cy="298174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" name="Immagine 2" descr="Immagine 5">
            <a:extLst>
              <a:ext uri="{FF2B5EF4-FFF2-40B4-BE49-F238E27FC236}">
                <a16:creationId xmlns:a16="http://schemas.microsoft.com/office/drawing/2014/main" id="{D61E3CE5-65B5-AEDB-228F-CF77A871E8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625" t="40500" r="55281" b="26166"/>
          <a:stretch>
            <a:fillRect/>
          </a:stretch>
        </p:blipFill>
        <p:spPr>
          <a:xfrm>
            <a:off x="6213648" y="3037036"/>
            <a:ext cx="4164238" cy="288182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" name="Immagine 3" descr="Immagine 9">
            <a:extLst>
              <a:ext uri="{FF2B5EF4-FFF2-40B4-BE49-F238E27FC236}">
                <a16:creationId xmlns:a16="http://schemas.microsoft.com/office/drawing/2014/main" id="{C01A93A7-5F2A-39F8-AB24-2607AFFBC4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397" t="58167" r="27727" b="21768"/>
          <a:stretch>
            <a:fillRect/>
          </a:stretch>
        </p:blipFill>
        <p:spPr>
          <a:xfrm>
            <a:off x="189719" y="1103128"/>
            <a:ext cx="6812281" cy="137604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E68230C-A9D9-DF20-A2F9-410B34D30517}"/>
              </a:ext>
            </a:extLst>
          </p:cNvPr>
          <p:cNvSpPr txBox="1"/>
          <p:nvPr/>
        </p:nvSpPr>
        <p:spPr>
          <a:xfrm>
            <a:off x="1662223" y="260049"/>
            <a:ext cx="8867555" cy="707882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ctr">
              <a:defRPr sz="3200" b="1">
                <a:solidFill>
                  <a:schemeClr val="accent2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rPr lang="it-IT" sz="4000" dirty="0"/>
              <a:t>WR AFTER SLEEVE GASTRECTOMY</a:t>
            </a:r>
            <a:endParaRPr sz="4000" dirty="0"/>
          </a:p>
        </p:txBody>
      </p:sp>
      <p:sp>
        <p:nvSpPr>
          <p:cNvPr id="6" name="Annals of Medicine and Surgery 2022">
            <a:extLst>
              <a:ext uri="{FF2B5EF4-FFF2-40B4-BE49-F238E27FC236}">
                <a16:creationId xmlns:a16="http://schemas.microsoft.com/office/drawing/2014/main" id="{23025D1A-E765-A5B2-9F87-10D91DC40F89}"/>
              </a:ext>
            </a:extLst>
          </p:cNvPr>
          <p:cNvSpPr txBox="1"/>
          <p:nvPr/>
        </p:nvSpPr>
        <p:spPr>
          <a:xfrm>
            <a:off x="107982" y="6423407"/>
            <a:ext cx="3916557" cy="3708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r>
              <a:t>Annals of Medicine and Surgery 2022</a:t>
            </a:r>
          </a:p>
        </p:txBody>
      </p:sp>
    </p:spTree>
    <p:extLst>
      <p:ext uri="{BB962C8B-B14F-4D97-AF65-F5344CB8AC3E}">
        <p14:creationId xmlns:p14="http://schemas.microsoft.com/office/powerpoint/2010/main" val="287384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" descr="Immagine">
            <a:extLst>
              <a:ext uri="{FF2B5EF4-FFF2-40B4-BE49-F238E27FC236}">
                <a16:creationId xmlns:a16="http://schemas.microsoft.com/office/drawing/2014/main" id="{A7887271-82A2-BAA0-14B3-226434F5B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037" y="2677413"/>
            <a:ext cx="7294432" cy="349234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70D9DE6-4817-418B-6905-208C1E6029E7}"/>
              </a:ext>
            </a:extLst>
          </p:cNvPr>
          <p:cNvSpPr txBox="1"/>
          <p:nvPr/>
        </p:nvSpPr>
        <p:spPr>
          <a:xfrm>
            <a:off x="1662223" y="425304"/>
            <a:ext cx="8867555" cy="707882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ctr">
              <a:defRPr sz="3200" b="1">
                <a:solidFill>
                  <a:schemeClr val="accent2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rPr lang="it-IT" sz="4000" dirty="0"/>
              <a:t>STANDARD SLEEVE GASTRECTOMY</a:t>
            </a:r>
            <a:endParaRPr sz="4000" dirty="0"/>
          </a:p>
        </p:txBody>
      </p:sp>
      <p:pic>
        <p:nvPicPr>
          <p:cNvPr id="4" name="Immagine" descr="Immagine">
            <a:extLst>
              <a:ext uri="{FF2B5EF4-FFF2-40B4-BE49-F238E27FC236}">
                <a16:creationId xmlns:a16="http://schemas.microsoft.com/office/drawing/2014/main" id="{7F8E484A-C8EB-DCB0-1BBF-437DE2106D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896"/>
          <a:stretch/>
        </p:blipFill>
        <p:spPr>
          <a:xfrm>
            <a:off x="290566" y="1397437"/>
            <a:ext cx="6462774" cy="127997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" name="Immagine" descr="Immagine">
            <a:extLst>
              <a:ext uri="{FF2B5EF4-FFF2-40B4-BE49-F238E27FC236}">
                <a16:creationId xmlns:a16="http://schemas.microsoft.com/office/drawing/2014/main" id="{4235683E-3585-A7C2-4D38-591C4978E3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385"/>
          <a:stretch/>
        </p:blipFill>
        <p:spPr>
          <a:xfrm>
            <a:off x="148072" y="6447777"/>
            <a:ext cx="3574192" cy="317529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410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11">
            <a:extLst>
              <a:ext uri="{FF2B5EF4-FFF2-40B4-BE49-F238E27FC236}">
                <a16:creationId xmlns:a16="http://schemas.microsoft.com/office/drawing/2014/main" id="{5008C9F7-A62C-ABAC-209A-3DF5298FAF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630" t="38605" r="23517" b="35090"/>
          <a:stretch>
            <a:fillRect/>
          </a:stretch>
        </p:blipFill>
        <p:spPr>
          <a:xfrm>
            <a:off x="7679629" y="2103645"/>
            <a:ext cx="4356228" cy="196203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E08C8CA1-DFF4-8820-39F8-F00C89BD93EC}"/>
              </a:ext>
            </a:extLst>
          </p:cNvPr>
          <p:cNvGrpSpPr/>
          <p:nvPr/>
        </p:nvGrpSpPr>
        <p:grpSpPr>
          <a:xfrm>
            <a:off x="4136709" y="1723095"/>
            <a:ext cx="3260324" cy="2642792"/>
            <a:chOff x="0" y="-1"/>
            <a:chExt cx="3260322" cy="2642791"/>
          </a:xfrm>
        </p:grpSpPr>
        <p:pic>
          <p:nvPicPr>
            <p:cNvPr id="7" name="Picture 6" descr="Picture 6">
              <a:extLst>
                <a:ext uri="{FF2B5EF4-FFF2-40B4-BE49-F238E27FC236}">
                  <a16:creationId xmlns:a16="http://schemas.microsoft.com/office/drawing/2014/main" id="{A9BFF6FF-71A8-BF80-6FF0-23ACF98A3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6832" r="13574" b="2946"/>
            <a:stretch>
              <a:fillRect/>
            </a:stretch>
          </p:blipFill>
          <p:spPr>
            <a:xfrm>
              <a:off x="0" y="-1"/>
              <a:ext cx="3260322" cy="2642791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8" name="Linea">
              <a:extLst>
                <a:ext uri="{FF2B5EF4-FFF2-40B4-BE49-F238E27FC236}">
                  <a16:creationId xmlns:a16="http://schemas.microsoft.com/office/drawing/2014/main" id="{EB59281C-3400-FC88-4BE0-7C87D0FD45C0}"/>
                </a:ext>
              </a:extLst>
            </p:cNvPr>
            <p:cNvSpPr/>
            <p:nvPr/>
          </p:nvSpPr>
          <p:spPr>
            <a:xfrm flipV="1">
              <a:off x="1210322" y="666988"/>
              <a:ext cx="1569826" cy="508504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1pPr>
              <a:lvl2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2pPr>
              <a:lvl3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3pPr>
              <a:lvl4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4pPr>
              <a:lvl5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5pPr>
              <a:lvl6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6pPr>
              <a:lvl7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7pPr>
              <a:lvl8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8pPr>
              <a:lvl9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endParaRPr/>
            </a:p>
          </p:txBody>
        </p:sp>
      </p:grpSp>
      <p:pic>
        <p:nvPicPr>
          <p:cNvPr id="4" name="Picture 2" descr="Picture 2">
            <a:extLst>
              <a:ext uri="{FF2B5EF4-FFF2-40B4-BE49-F238E27FC236}">
                <a16:creationId xmlns:a16="http://schemas.microsoft.com/office/drawing/2014/main" id="{DC10499E-5184-7422-0C39-EAFE41570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941" y="1723096"/>
            <a:ext cx="3528261" cy="264279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" name="Agevole retroversione all’angulus">
            <a:extLst>
              <a:ext uri="{FF2B5EF4-FFF2-40B4-BE49-F238E27FC236}">
                <a16:creationId xmlns:a16="http://schemas.microsoft.com/office/drawing/2014/main" id="{81DFF391-9666-AA56-7DA6-691865A09847}"/>
              </a:ext>
            </a:extLst>
          </p:cNvPr>
          <p:cNvSpPr txBox="1"/>
          <p:nvPr/>
        </p:nvSpPr>
        <p:spPr>
          <a:xfrm>
            <a:off x="4522808" y="4673109"/>
            <a:ext cx="2519084" cy="36932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r>
              <a:rPr lang="it-IT" dirty="0"/>
              <a:t>ANGULUS RETROVERSION</a:t>
            </a:r>
            <a:endParaRPr dirty="0"/>
          </a:p>
        </p:txBody>
      </p:sp>
      <p:sp>
        <p:nvSpPr>
          <p:cNvPr id="6" name="Valutazione ottica…">
            <a:extLst>
              <a:ext uri="{FF2B5EF4-FFF2-40B4-BE49-F238E27FC236}">
                <a16:creationId xmlns:a16="http://schemas.microsoft.com/office/drawing/2014/main" id="{93621729-672B-A814-199B-F7B04651F592}"/>
              </a:ext>
            </a:extLst>
          </p:cNvPr>
          <p:cNvSpPr txBox="1"/>
          <p:nvPr/>
        </p:nvSpPr>
        <p:spPr>
          <a:xfrm>
            <a:off x="397473" y="4651843"/>
            <a:ext cx="3236716" cy="36932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ctr"/>
            <a:r>
              <a:rPr lang="it-IT" dirty="0"/>
              <a:t>OPTICAL EVALUATION or BALOON</a:t>
            </a:r>
            <a:endParaRPr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78E35CB-5CDB-824B-AE7F-A139DEC6AC60}"/>
              </a:ext>
            </a:extLst>
          </p:cNvPr>
          <p:cNvSpPr txBox="1"/>
          <p:nvPr/>
        </p:nvSpPr>
        <p:spPr>
          <a:xfrm>
            <a:off x="1662223" y="425304"/>
            <a:ext cx="8867555" cy="707882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ctr">
              <a:defRPr sz="3200" b="1">
                <a:solidFill>
                  <a:schemeClr val="accent2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rPr lang="it-IT" sz="4000" dirty="0"/>
              <a:t>NOT-STANDARD MEASUREMENT</a:t>
            </a:r>
            <a:endParaRPr sz="4000" dirty="0"/>
          </a:p>
        </p:txBody>
      </p:sp>
      <p:sp>
        <p:nvSpPr>
          <p:cNvPr id="10" name="Agevole retroversione all’angulus">
            <a:extLst>
              <a:ext uri="{FF2B5EF4-FFF2-40B4-BE49-F238E27FC236}">
                <a16:creationId xmlns:a16="http://schemas.microsoft.com/office/drawing/2014/main" id="{4357A675-15C5-629F-9B6B-68C10145A9B0}"/>
              </a:ext>
            </a:extLst>
          </p:cNvPr>
          <p:cNvSpPr txBox="1"/>
          <p:nvPr/>
        </p:nvSpPr>
        <p:spPr>
          <a:xfrm>
            <a:off x="8673060" y="4666018"/>
            <a:ext cx="2746261" cy="36932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r>
              <a:rPr lang="it-IT" dirty="0"/>
              <a:t>RADIOLOGICAL EVALUATION</a:t>
            </a:r>
            <a:endParaRPr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7129D0DC-ED38-77CA-D1DE-FBC123D71D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20"/>
          <a:stretch/>
        </p:blipFill>
        <p:spPr>
          <a:xfrm rot="1017961">
            <a:off x="4475988" y="1310640"/>
            <a:ext cx="3240024" cy="371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55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6EB51BB-4499-A675-673C-EA68DCE801E4}"/>
              </a:ext>
            </a:extLst>
          </p:cNvPr>
          <p:cNvSpPr txBox="1"/>
          <p:nvPr/>
        </p:nvSpPr>
        <p:spPr>
          <a:xfrm>
            <a:off x="1662223" y="425304"/>
            <a:ext cx="8867555" cy="1323435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ctr">
              <a:defRPr sz="3200" b="1">
                <a:solidFill>
                  <a:schemeClr val="accent2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rPr lang="it-IT" sz="4000" dirty="0"/>
              <a:t>ENDOSCOPIC REVISION OF SLEEVE GASTRECTOMY</a:t>
            </a:r>
            <a:endParaRPr sz="40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88A7833-F0EE-49B6-9187-B5397CB63F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8878">
            <a:off x="944776" y="2710984"/>
            <a:ext cx="3006910" cy="195253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7E47EED-8EC0-8762-CF11-CA5DC4798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784" y="1884066"/>
            <a:ext cx="7097688" cy="3825617"/>
          </a:xfrm>
          <a:prstGeom prst="rect">
            <a:avLst/>
          </a:prstGeom>
        </p:spPr>
      </p:pic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A45CDDBE-3683-67CE-6E7B-FD3D170F1900}"/>
              </a:ext>
            </a:extLst>
          </p:cNvPr>
          <p:cNvCxnSpPr/>
          <p:nvPr/>
        </p:nvCxnSpPr>
        <p:spPr>
          <a:xfrm>
            <a:off x="10217887" y="4086448"/>
            <a:ext cx="675164" cy="262271"/>
          </a:xfrm>
          <a:prstGeom prst="straightConnector1">
            <a:avLst/>
          </a:prstGeom>
          <a:ln w="3810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0DC3AF6B-7271-72E3-2D56-44AD63E25CF2}"/>
              </a:ext>
            </a:extLst>
          </p:cNvPr>
          <p:cNvCxnSpPr>
            <a:cxnSpLocks/>
          </p:cNvCxnSpPr>
          <p:nvPr/>
        </p:nvCxnSpPr>
        <p:spPr>
          <a:xfrm flipH="1">
            <a:off x="10081434" y="3600887"/>
            <a:ext cx="799220" cy="1414138"/>
          </a:xfrm>
          <a:prstGeom prst="straightConnector1">
            <a:avLst/>
          </a:prstGeom>
          <a:ln w="3810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940D572B-E179-D02B-1969-5370166D8BD8}"/>
              </a:ext>
            </a:extLst>
          </p:cNvPr>
          <p:cNvGrpSpPr/>
          <p:nvPr/>
        </p:nvGrpSpPr>
        <p:grpSpPr>
          <a:xfrm>
            <a:off x="10491674" y="2652348"/>
            <a:ext cx="985287" cy="2542955"/>
            <a:chOff x="10575851" y="2613834"/>
            <a:chExt cx="985287" cy="2542955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BF2848D8-C5F2-F34D-038B-6B0D6727FC1D}"/>
                </a:ext>
              </a:extLst>
            </p:cNvPr>
            <p:cNvCxnSpPr>
              <a:cxnSpLocks/>
            </p:cNvCxnSpPr>
            <p:nvPr/>
          </p:nvCxnSpPr>
          <p:spPr>
            <a:xfrm>
              <a:off x="11004698" y="4476307"/>
              <a:ext cx="0" cy="68048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Connettore diritto 14">
              <a:extLst>
                <a:ext uri="{FF2B5EF4-FFF2-40B4-BE49-F238E27FC236}">
                  <a16:creationId xmlns:a16="http://schemas.microsoft.com/office/drawing/2014/main" id="{19AE1ACD-5F06-10E6-80B8-C5165D63ABBA}"/>
                </a:ext>
              </a:extLst>
            </p:cNvPr>
            <p:cNvCxnSpPr>
              <a:cxnSpLocks/>
            </p:cNvCxnSpPr>
            <p:nvPr/>
          </p:nvCxnSpPr>
          <p:spPr>
            <a:xfrm>
              <a:off x="10632558" y="4821864"/>
              <a:ext cx="68048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Connettore diritto 19">
              <a:extLst>
                <a:ext uri="{FF2B5EF4-FFF2-40B4-BE49-F238E27FC236}">
                  <a16:creationId xmlns:a16="http://schemas.microsoft.com/office/drawing/2014/main" id="{C5E0EB5B-4420-9A73-848A-B5B1134F7E7D}"/>
                </a:ext>
              </a:extLst>
            </p:cNvPr>
            <p:cNvCxnSpPr>
              <a:cxnSpLocks/>
            </p:cNvCxnSpPr>
            <p:nvPr/>
          </p:nvCxnSpPr>
          <p:spPr>
            <a:xfrm>
              <a:off x="11252794" y="3948222"/>
              <a:ext cx="0" cy="68048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onnettore diritto 20">
              <a:extLst>
                <a:ext uri="{FF2B5EF4-FFF2-40B4-BE49-F238E27FC236}">
                  <a16:creationId xmlns:a16="http://schemas.microsoft.com/office/drawing/2014/main" id="{292EE181-788C-896E-F64F-73EB794FDA3E}"/>
                </a:ext>
              </a:extLst>
            </p:cNvPr>
            <p:cNvCxnSpPr>
              <a:cxnSpLocks/>
            </p:cNvCxnSpPr>
            <p:nvPr/>
          </p:nvCxnSpPr>
          <p:spPr>
            <a:xfrm>
              <a:off x="10880654" y="4293779"/>
              <a:ext cx="68048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Connettore diritto 21">
              <a:extLst>
                <a:ext uri="{FF2B5EF4-FFF2-40B4-BE49-F238E27FC236}">
                  <a16:creationId xmlns:a16="http://schemas.microsoft.com/office/drawing/2014/main" id="{FE5A2717-C9C0-BE25-939F-73FCF93287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114568" y="3301408"/>
              <a:ext cx="145311" cy="67871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Connettore diritto 22">
              <a:extLst>
                <a:ext uri="{FF2B5EF4-FFF2-40B4-BE49-F238E27FC236}">
                  <a16:creationId xmlns:a16="http://schemas.microsoft.com/office/drawing/2014/main" id="{E2218A3F-15AF-41D9-9E90-1130BC9C3A96}"/>
                </a:ext>
              </a:extLst>
            </p:cNvPr>
            <p:cNvCxnSpPr>
              <a:cxnSpLocks/>
            </p:cNvCxnSpPr>
            <p:nvPr/>
          </p:nvCxnSpPr>
          <p:spPr>
            <a:xfrm>
              <a:off x="10827491" y="3485706"/>
              <a:ext cx="595421" cy="15948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Connettore diritto 28">
              <a:extLst>
                <a:ext uri="{FF2B5EF4-FFF2-40B4-BE49-F238E27FC236}">
                  <a16:creationId xmlns:a16="http://schemas.microsoft.com/office/drawing/2014/main" id="{DC64F00E-A21F-41B0-41FF-E0EB8286F217}"/>
                </a:ext>
              </a:extLst>
            </p:cNvPr>
            <p:cNvCxnSpPr>
              <a:cxnSpLocks/>
            </p:cNvCxnSpPr>
            <p:nvPr/>
          </p:nvCxnSpPr>
          <p:spPr>
            <a:xfrm>
              <a:off x="10575851" y="2830027"/>
              <a:ext cx="595421" cy="15948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Connettore diritto 36">
              <a:extLst>
                <a:ext uri="{FF2B5EF4-FFF2-40B4-BE49-F238E27FC236}">
                  <a16:creationId xmlns:a16="http://schemas.microsoft.com/office/drawing/2014/main" id="{3538AA21-2A90-CF7C-8CC3-998305CBBC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62928" y="2613834"/>
              <a:ext cx="145311" cy="67871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5931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2DC9C39-F8CC-132C-5C69-1D3E92BB6229}"/>
              </a:ext>
            </a:extLst>
          </p:cNvPr>
          <p:cNvSpPr txBox="1"/>
          <p:nvPr/>
        </p:nvSpPr>
        <p:spPr>
          <a:xfrm>
            <a:off x="1662223" y="425304"/>
            <a:ext cx="8867555" cy="707882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ctr">
              <a:defRPr sz="3200" b="1">
                <a:solidFill>
                  <a:schemeClr val="accent2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r>
              <a:rPr lang="it-IT" sz="4000" dirty="0"/>
              <a:t>OUTCOME - APOLLO</a:t>
            </a:r>
            <a:endParaRPr sz="40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4BAD9A8-F448-1998-F6A5-04E653747592}"/>
              </a:ext>
            </a:extLst>
          </p:cNvPr>
          <p:cNvSpPr txBox="1"/>
          <p:nvPr/>
        </p:nvSpPr>
        <p:spPr>
          <a:xfrm>
            <a:off x="1105786" y="1345839"/>
            <a:ext cx="1064319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Endoscopic</a:t>
            </a:r>
            <a:r>
              <a:rPr lang="it-IT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Sleeve </a:t>
            </a:r>
            <a:r>
              <a:rPr lang="it-IT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gastroplasty</a:t>
            </a:r>
            <a:r>
              <a:rPr lang="it-IT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in the management of weight </a:t>
            </a:r>
            <a:r>
              <a:rPr lang="it-IT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regain</a:t>
            </a:r>
            <a:r>
              <a:rPr lang="it-IT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after sleeve </a:t>
            </a:r>
            <a:r>
              <a:rPr lang="it-IT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gastrectomy</a:t>
            </a:r>
            <a:endParaRPr lang="it-IT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8A8AB52-84D3-DEF5-B209-A9D85D4D2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393" y="2526674"/>
            <a:ext cx="5485144" cy="271517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B54854F-F47B-A1B7-F476-50CDBBAAA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044" y="2414166"/>
            <a:ext cx="4648735" cy="309799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1F32BAD-1881-1F2B-C0BA-B15F34DA6C7C}"/>
              </a:ext>
            </a:extLst>
          </p:cNvPr>
          <p:cNvSpPr txBox="1"/>
          <p:nvPr/>
        </p:nvSpPr>
        <p:spPr>
          <a:xfrm>
            <a:off x="8814390" y="6488668"/>
            <a:ext cx="3224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De Moura et al. </a:t>
            </a:r>
            <a:r>
              <a:rPr lang="it-IT" dirty="0" err="1"/>
              <a:t>Endoscopy</a:t>
            </a:r>
            <a:r>
              <a:rPr lang="it-IT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172485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Retrospettivo">
  <a:themeElements>
    <a:clrScheme name="Retrospettivo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292</TotalTime>
  <Words>335</Words>
  <Application>Microsoft Office PowerPoint</Application>
  <PresentationFormat>Widescreen</PresentationFormat>
  <Paragraphs>82</Paragraphs>
  <Slides>19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Wingdings</vt:lpstr>
      <vt:lpstr>Retrospettivo</vt:lpstr>
      <vt:lpstr>ENDOSCOPIA DI REVISIONE DOPO SLEEVE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Alessandra D'Alessandro</cp:lastModifiedBy>
  <cp:revision>13</cp:revision>
  <dcterms:created xsi:type="dcterms:W3CDTF">2022-02-27T17:36:31Z</dcterms:created>
  <dcterms:modified xsi:type="dcterms:W3CDTF">2024-05-12T18:56:52Z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